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6"/>
      <p:bold r:id="rId17"/>
    </p:embeddedFont>
    <p:embeddedFont>
      <p:font typeface="Source Code Pro" panose="020B0509030403020204" pitchFamily="49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192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a92ddcc1e_0_5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a92ddcc1e_0_5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b277bddf4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b277bddf4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a92ddcc1e_0_5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a92ddcc1e_0_5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b277bddf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b277bddf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a92ddcc1e_0_5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1a92ddcc1e_0_5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a92ddcc1e_0_4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a92ddcc1e_0_4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a92ddcc1e_0_5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a92ddcc1e_0_5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b277bddf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b277bddf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a92ddcc1e_0_5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a92ddcc1e_0_5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b277bddf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b277bddf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a92ddcc1e_0_5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a92ddcc1e_0_5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a92ddcc1e_0_5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a92ddcc1e_0_5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njaone.com/blog/types-of-network-protocols/" TargetMode="External"/><Relationship Id="rId3" Type="http://schemas.openxmlformats.org/officeDocument/2006/relationships/hyperlink" Target="https://github.com/bigbrodude6119/flipper-zero-evil-portal" TargetMode="External"/><Relationship Id="rId7" Type="http://schemas.openxmlformats.org/officeDocument/2006/relationships/hyperlink" Target="https://momentum-fw.dev/" TargetMode="External"/><Relationship Id="rId12" Type="http://schemas.openxmlformats.org/officeDocument/2006/relationships/hyperlink" Target="https://www.youtube.com/watch?v=mb2088rmFuU&amp;t=986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och.io/updates/defending-against-flipper-zero-attacks" TargetMode="External"/><Relationship Id="rId11" Type="http://schemas.openxmlformats.org/officeDocument/2006/relationships/hyperlink" Target="https://www.varonis.com/blog/evil-twin-attack" TargetMode="External"/><Relationship Id="rId5" Type="http://schemas.openxmlformats.org/officeDocument/2006/relationships/hyperlink" Target="https://hashcat.net/cap2hashcat/" TargetMode="External"/><Relationship Id="rId10" Type="http://schemas.openxmlformats.org/officeDocument/2006/relationships/hyperlink" Target="https://www.proofpoint.com/us/blog/email-and-cloud-threats/defending-against-evilproxy-phishing-toolkit" TargetMode="External"/><Relationship Id="rId4" Type="http://schemas.openxmlformats.org/officeDocument/2006/relationships/hyperlink" Target="https://electroniccats.com/store/flipper-add-on-marauder/" TargetMode="External"/><Relationship Id="rId9" Type="http://schemas.openxmlformats.org/officeDocument/2006/relationships/hyperlink" Target="https://github.com/praetorian-inc/Hob0Rules/tree/master/wordlis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BzxVVfqt8AHSTgj8_6l5ykDQOYbKWA8I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Flipping Off The World 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Grant Pierce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159300" y="31350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Detecting/Defending Against Wifi Marauder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159300" y="1228675"/>
            <a:ext cx="6506400" cy="13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accent1"/>
                </a:solidFill>
              </a:rPr>
              <a:t>Detection</a:t>
            </a:r>
            <a:endParaRPr sz="1500" u="sng">
              <a:solidFill>
                <a:schemeClr val="accent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</a:rPr>
              <a:t>Some tooling (LOCH AirShield, Palo Alto, MSFT Defender) has real-time wireless airspace monitoring and deep packet inspection. </a:t>
            </a:r>
            <a:endParaRPr sz="1500">
              <a:solidFill>
                <a:schemeClr val="accent1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625" y="3530225"/>
            <a:ext cx="2811374" cy="17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6611500" y="1201750"/>
            <a:ext cx="2272200" cy="22200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Code Pro"/>
                <a:ea typeface="Source Code Pro"/>
                <a:cs typeface="Source Code Pro"/>
                <a:sym typeface="Source Code Pro"/>
              </a:rPr>
              <a:t>Top 8 Most Common Network Protocols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HTTP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HTTP/3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HTTPS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Web Socket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TCP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UDP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SMTP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FTP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159300" y="2543125"/>
            <a:ext cx="61734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Countermeasures</a:t>
            </a:r>
            <a:endParaRPr sz="1500" u="sng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Wireless Intrusion Detection Systems (WIDS) to monitor and alert of local malicious devices. </a:t>
            </a:r>
            <a:endParaRPr sz="1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Network Segmentation to minimize the impact. </a:t>
            </a:r>
            <a:endParaRPr sz="1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Disable unused protocols, ports, and services. </a:t>
            </a:r>
            <a:endParaRPr sz="1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From Attacker &amp; Defender Perspective [Both] </a:t>
            </a: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8520600" cy="2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accent1"/>
                </a:solidFill>
              </a:rPr>
              <a:t>Attacker</a:t>
            </a:r>
            <a:endParaRPr sz="1500" u="sng">
              <a:solidFill>
                <a:schemeClr val="accent1"/>
              </a:solidFill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</a:rPr>
              <a:t>Wardriving to identify vulnerable networks. </a:t>
            </a:r>
            <a:endParaRPr sz="1500">
              <a:solidFill>
                <a:schemeClr val="accen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</a:rPr>
              <a:t>Adapt to the attack to the security environment. </a:t>
            </a:r>
            <a:endParaRPr sz="1500">
              <a:solidFill>
                <a:schemeClr val="accen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</a:pPr>
            <a:r>
              <a:rPr lang="en" sz="1500">
                <a:solidFill>
                  <a:schemeClr val="accent1"/>
                </a:solidFill>
              </a:rPr>
              <a:t>Passive Sniff</a:t>
            </a:r>
            <a:endParaRPr sz="1500">
              <a:solidFill>
                <a:schemeClr val="accen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</a:pPr>
            <a:r>
              <a:rPr lang="en" sz="1500">
                <a:solidFill>
                  <a:schemeClr val="accent1"/>
                </a:solidFill>
              </a:rPr>
              <a:t>Active (Deauth)</a:t>
            </a:r>
            <a:endParaRPr sz="1500">
              <a:solidFill>
                <a:schemeClr val="accent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</a:pPr>
            <a:r>
              <a:rPr lang="en" sz="1500">
                <a:solidFill>
                  <a:schemeClr val="accent1"/>
                </a:solidFill>
              </a:rPr>
              <a:t>Altering HTML File</a:t>
            </a:r>
            <a:endParaRPr sz="1500">
              <a:solidFill>
                <a:schemeClr val="accen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1500"/>
              <a:buChar char="●"/>
            </a:pPr>
            <a:r>
              <a:rPr lang="en" sz="1500">
                <a:solidFill>
                  <a:srgbClr val="FF7D00"/>
                </a:solidFill>
              </a:rPr>
              <a:t>ETHICAL CONSIDERATIONS! 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311700" y="3159625"/>
            <a:ext cx="8000400" cy="18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Defender</a:t>
            </a:r>
            <a:endParaRPr sz="1500" u="sng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Code Pro"/>
              <a:buChar char="●"/>
            </a:pPr>
            <a:r>
              <a:rPr lang="en" sz="1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Implement stronger wireless encryption protocols (WPA3).</a:t>
            </a:r>
            <a:endParaRPr sz="1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Avoid risks of publicly-facing Wifi networks. </a:t>
            </a:r>
            <a:endParaRPr sz="1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Source Code Pro"/>
              <a:buChar char="●"/>
            </a:pPr>
            <a:r>
              <a:rPr lang="en" sz="1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Adopt tooling to identify and mitigate threats.</a:t>
            </a:r>
            <a:endParaRPr sz="1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Source Code Pro"/>
              <a:buChar char="○"/>
            </a:pPr>
            <a:r>
              <a:rPr lang="en" sz="1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Rogue Access Point Detection </a:t>
            </a:r>
            <a:endParaRPr sz="1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Source Code Pro"/>
              <a:buChar char="○"/>
            </a:pPr>
            <a:r>
              <a:rPr lang="en" sz="15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WIDS &amp; WIPS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0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7881600" cy="3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00"/>
              <a:t>1. bigbrodude6119. (n.d.). *Flipper Zero Evil Portal* [GitHub repository]. GitHub. Retrieved from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https://github.com/bigbrodude6119/flipper-zero-evil-portal</a:t>
            </a:r>
            <a:r>
              <a:rPr lang="en" sz="900"/>
              <a:t>  </a:t>
            </a: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00"/>
              <a:t>2. Electronic Cats. (n.d.). *Flipper Add-On: Marauder* [Website]. Retrieved from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https://electroniccats.com/store/flipper-add-on-marauder/</a:t>
            </a: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00"/>
              <a:t>3. Hashcat Team. (n.d.). *cap2hashcat* [Tool documentation]. Retrieved from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https://hashcat.net/cap2hashcat/</a:t>
            </a:r>
            <a:r>
              <a:rPr lang="en" sz="900"/>
              <a:t>  </a:t>
            </a: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00"/>
              <a:t>4. Loch.io. (n.d.). *Defending Against Flipper Zero Attacks* [Blog post]. Retrieved from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https://loch.io/updates/defending-against-flipper-zero-attacks</a:t>
            </a:r>
            <a:r>
              <a:rPr lang="en" sz="900"/>
              <a:t>  </a:t>
            </a: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00"/>
              <a:t>5. Momentum Firmware Developers. (n.d.). *Momentum Firmware* [Website]. Retrieved from </a:t>
            </a:r>
            <a:r>
              <a:rPr lang="en" sz="900" u="sng">
                <a:solidFill>
                  <a:schemeClr val="hlink"/>
                </a:solidFill>
                <a:hlinkClick r:id="rId7"/>
              </a:rPr>
              <a:t>https://momentum-fw.dev/</a:t>
            </a:r>
            <a:r>
              <a:rPr lang="en" sz="900"/>
              <a:t>  </a:t>
            </a: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00"/>
              <a:t>6. NinjaOne. (n.d.). *Types of Network Protocols* [Blog post]. Retrieved from </a:t>
            </a:r>
            <a:r>
              <a:rPr lang="en" sz="900" u="sng">
                <a:solidFill>
                  <a:schemeClr val="hlink"/>
                </a:solidFill>
                <a:hlinkClick r:id="rId8"/>
              </a:rPr>
              <a:t>https://www.ninjaone.com/blog/types-of-network-protocols/</a:t>
            </a:r>
            <a:r>
              <a:rPr lang="en" sz="900"/>
              <a:t>  </a:t>
            </a: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00"/>
              <a:t>7. Praetorian Inc. (n.d.). *Hob0Rules Wordlists* [GitHub repository]. GitHub. Retrieved from </a:t>
            </a:r>
            <a:r>
              <a:rPr lang="en" sz="900" u="sng">
                <a:solidFill>
                  <a:schemeClr val="hlink"/>
                </a:solidFill>
                <a:hlinkClick r:id="rId9"/>
              </a:rPr>
              <a:t>https://github.com/praetorian-inc/Hob0Rules/tree/master/wordlists</a:t>
            </a:r>
            <a:r>
              <a:rPr lang="en" sz="900"/>
              <a:t>  </a:t>
            </a: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00"/>
              <a:t>8. Proofpoint. (n.d.). *Defending Against the EvilProxy Phishing Toolkit* [Blog post]. Retrieved from </a:t>
            </a:r>
            <a:r>
              <a:rPr lang="en" sz="900" u="sng">
                <a:solidFill>
                  <a:schemeClr val="hlink"/>
                </a:solidFill>
                <a:hlinkClick r:id="rId10"/>
              </a:rPr>
              <a:t>https://www.proofpoint.com/us/blog/email-and-cloud-threats/defending-against-evilproxy-phishing-toolkit</a:t>
            </a:r>
            <a:r>
              <a:rPr lang="en" sz="900"/>
              <a:t>  </a:t>
            </a: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00"/>
              <a:t>9. Varonis. (n.d.). *What Is an Evil Twin Attack?* [Blog post]. Retrieved from </a:t>
            </a:r>
            <a:r>
              <a:rPr lang="en" sz="900" u="sng">
                <a:solidFill>
                  <a:schemeClr val="hlink"/>
                </a:solidFill>
                <a:hlinkClick r:id="rId11"/>
              </a:rPr>
              <a:t>https://www.varonis.com/blog/evil-twin-attack</a:t>
            </a: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00"/>
              <a:t>10. YouTube. (n.d.). *Flipper Zero Marauder Walkthrough* [Video]. Retrieved from </a:t>
            </a:r>
            <a:r>
              <a:rPr lang="en" sz="900" u="sng">
                <a:solidFill>
                  <a:schemeClr val="hlink"/>
                </a:solidFill>
                <a:hlinkClick r:id="rId12"/>
              </a:rPr>
              <a:t>https://www.youtube.com/watch?v=mb2088rmFuU&amp;t=986s</a:t>
            </a:r>
            <a:endParaRPr sz="9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900"/>
          </a:p>
        </p:txBody>
      </p: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Outline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" sz="1700">
                <a:solidFill>
                  <a:schemeClr val="lt1"/>
                </a:solidFill>
              </a:rPr>
              <a:t>Project Scope</a:t>
            </a:r>
            <a:endParaRPr sz="17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" sz="1700">
                <a:solidFill>
                  <a:schemeClr val="lt1"/>
                </a:solidFill>
              </a:rPr>
              <a:t>Introduce Attacks</a:t>
            </a:r>
            <a:endParaRPr sz="17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" sz="1700">
                <a:solidFill>
                  <a:schemeClr val="lt1"/>
                </a:solidFill>
              </a:rPr>
              <a:t>Live Demonstration</a:t>
            </a:r>
            <a:endParaRPr sz="17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" sz="1700">
                <a:solidFill>
                  <a:schemeClr val="lt1"/>
                </a:solidFill>
              </a:rPr>
              <a:t>Countermeasures</a:t>
            </a:r>
            <a:endParaRPr sz="17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" sz="1700">
                <a:solidFill>
                  <a:schemeClr val="lt1"/>
                </a:solidFill>
              </a:rPr>
              <a:t>Lessons Learned</a:t>
            </a:r>
            <a:endParaRPr sz="17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" sz="1700">
                <a:solidFill>
                  <a:schemeClr val="lt1"/>
                </a:solidFill>
              </a:rPr>
              <a:t>Q &amp; A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025" y="1228675"/>
            <a:ext cx="3389575" cy="33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Scope 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64755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 dirty="0">
                <a:solidFill>
                  <a:schemeClr val="accent1"/>
                </a:solidFill>
              </a:rPr>
              <a:t>The Flipper Zero is a ethical hacking tool with a multitude of “fun” capabilities already built-in.</a:t>
            </a:r>
            <a:endParaRPr sz="1500" dirty="0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dirty="0">
                <a:solidFill>
                  <a:schemeClr val="accent1"/>
                </a:solidFill>
              </a:rPr>
              <a:t>RFID Scanning (Hotel Keys)</a:t>
            </a:r>
            <a:endParaRPr dirty="0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dirty="0">
                <a:solidFill>
                  <a:schemeClr val="accent1"/>
                </a:solidFill>
              </a:rPr>
              <a:t>NFC Reading (Credit Cards)</a:t>
            </a:r>
            <a:endParaRPr dirty="0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dirty="0">
                <a:solidFill>
                  <a:schemeClr val="accent1"/>
                </a:solidFill>
              </a:rPr>
              <a:t>Emulate Sub-GHz Signals </a:t>
            </a:r>
            <a:endParaRPr dirty="0">
              <a:solidFill>
                <a:schemeClr val="accen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dirty="0">
                <a:solidFill>
                  <a:schemeClr val="accent1"/>
                </a:solidFill>
              </a:rPr>
              <a:t>Infrared Universal Remote</a:t>
            </a:r>
            <a:endParaRPr dirty="0">
              <a:solidFill>
                <a:schemeClr val="accent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 dirty="0">
                <a:solidFill>
                  <a:schemeClr val="accent1"/>
                </a:solidFill>
              </a:rPr>
              <a:t>Many resources for the Flipper are open-source, allowing us to customize and truly make it our own. </a:t>
            </a:r>
            <a:endParaRPr sz="1500" dirty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 dirty="0">
                <a:solidFill>
                  <a:schemeClr val="accent1"/>
                </a:solidFill>
              </a:rPr>
              <a:t>I decided to explore the potential of this device to launch two distinct WiFi attacks: </a:t>
            </a:r>
            <a:r>
              <a:rPr lang="en" sz="1500" b="1" dirty="0">
                <a:solidFill>
                  <a:schemeClr val="accent1"/>
                </a:solidFill>
              </a:rPr>
              <a:t>Evil Portal</a:t>
            </a:r>
            <a:r>
              <a:rPr lang="en" sz="1500" dirty="0">
                <a:solidFill>
                  <a:schemeClr val="accent1"/>
                </a:solidFill>
              </a:rPr>
              <a:t> (Evil Twin) and </a:t>
            </a:r>
            <a:r>
              <a:rPr lang="en" sz="1500" b="1" dirty="0">
                <a:solidFill>
                  <a:schemeClr val="accent1"/>
                </a:solidFill>
              </a:rPr>
              <a:t>WiFi Marauder </a:t>
            </a:r>
            <a:r>
              <a:rPr lang="en" sz="1500" dirty="0">
                <a:solidFill>
                  <a:schemeClr val="accent1"/>
                </a:solidFill>
              </a:rPr>
              <a:t>(Sniffing).</a:t>
            </a:r>
            <a:endParaRPr sz="1500" dirty="0">
              <a:solidFill>
                <a:schemeClr val="accent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175" y="292850"/>
            <a:ext cx="1848125" cy="18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l="16116" t="3157" r="50252"/>
          <a:stretch/>
        </p:blipFill>
        <p:spPr>
          <a:xfrm>
            <a:off x="6984175" y="2285575"/>
            <a:ext cx="1848123" cy="27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Evil Portal Attack? </a:t>
            </a:r>
            <a:endParaRPr dirty="0"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4092" t="5537" r="17506" b="7255"/>
          <a:stretch/>
        </p:blipFill>
        <p:spPr>
          <a:xfrm>
            <a:off x="6842300" y="2826000"/>
            <a:ext cx="2178849" cy="19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04550" y="1093850"/>
            <a:ext cx="7260300" cy="3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</a:rPr>
              <a:t>The Evil Portal attack is inspired by the Evil Twin attack, a type of Man-in-the-Middle (MitM) attack.</a:t>
            </a:r>
            <a:endParaRPr sz="15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</a:rPr>
              <a:t>Evil Twin attacks involve creating a fake Wi-Fi network to steal sensitive information or infiltrate devices.</a:t>
            </a:r>
            <a:endParaRPr sz="15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</a:rPr>
              <a:t>These attacks are often deployed in public spaces where people are likely to connect to free Wi-Fi networks </a:t>
            </a:r>
            <a:endParaRPr sz="1500">
              <a:solidFill>
                <a:schemeClr val="accent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</a:pPr>
            <a:r>
              <a:rPr lang="en" sz="1500">
                <a:solidFill>
                  <a:schemeClr val="accent1"/>
                </a:solidFill>
              </a:rPr>
              <a:t>Cafes</a:t>
            </a:r>
            <a:endParaRPr sz="1500">
              <a:solidFill>
                <a:schemeClr val="accent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</a:pPr>
            <a:r>
              <a:rPr lang="en" sz="1500">
                <a:solidFill>
                  <a:schemeClr val="accent1"/>
                </a:solidFill>
              </a:rPr>
              <a:t>Airports</a:t>
            </a:r>
            <a:endParaRPr sz="1500">
              <a:solidFill>
                <a:schemeClr val="accent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</a:pPr>
            <a:r>
              <a:rPr lang="en" sz="1500">
                <a:solidFill>
                  <a:schemeClr val="accent1"/>
                </a:solidFill>
              </a:rPr>
              <a:t>Libraries </a:t>
            </a:r>
            <a:endParaRPr sz="150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</a:rPr>
              <a:t>Hackers can set up these fake networks ANYWHERE! </a:t>
            </a:r>
            <a:endParaRPr sz="1500">
              <a:solidFill>
                <a:schemeClr val="accent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</a:pPr>
            <a:r>
              <a:rPr lang="en" sz="1500">
                <a:solidFill>
                  <a:schemeClr val="accent1"/>
                </a:solidFill>
              </a:rPr>
              <a:t>Easily Deployable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500" y="658250"/>
            <a:ext cx="2070051" cy="207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24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Example Scenario: Starbucks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5721450" y="3609275"/>
            <a:ext cx="1332000" cy="133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Customer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Computer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1424150" y="2569600"/>
            <a:ext cx="19107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Starbucks WiFi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2300250" y="3609275"/>
            <a:ext cx="1332000" cy="133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Hacker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Computer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3769050" y="2569600"/>
            <a:ext cx="19107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“Starbucks WiFi”</a:t>
            </a:r>
            <a:endParaRPr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3" name="Google Shape;93;p17"/>
          <p:cNvCxnSpPr>
            <a:stCxn id="89" idx="0"/>
            <a:endCxn id="92" idx="2"/>
          </p:cNvCxnSpPr>
          <p:nvPr/>
        </p:nvCxnSpPr>
        <p:spPr>
          <a:xfrm rot="10800000">
            <a:off x="4724550" y="3003275"/>
            <a:ext cx="1662900" cy="606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>
            <a:stCxn id="92" idx="2"/>
            <a:endCxn id="91" idx="1"/>
          </p:cNvCxnSpPr>
          <p:nvPr/>
        </p:nvCxnSpPr>
        <p:spPr>
          <a:xfrm flipH="1">
            <a:off x="2495400" y="3003400"/>
            <a:ext cx="2229000" cy="8010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7"/>
          <p:cNvSpPr txBox="1"/>
          <p:nvPr/>
        </p:nvSpPr>
        <p:spPr>
          <a:xfrm rot="-1237966">
            <a:off x="3353079" y="3075062"/>
            <a:ext cx="2228863" cy="35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Spawned Fake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Wifi Network  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3769050" y="1170050"/>
            <a:ext cx="19107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“Sign On Page”</a:t>
            </a:r>
            <a:endParaRPr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7" name="Google Shape;97;p17"/>
          <p:cNvCxnSpPr>
            <a:stCxn id="92" idx="0"/>
            <a:endCxn id="96" idx="2"/>
          </p:cNvCxnSpPr>
          <p:nvPr/>
        </p:nvCxnSpPr>
        <p:spPr>
          <a:xfrm rot="10800000">
            <a:off x="4724400" y="1603900"/>
            <a:ext cx="0" cy="965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7"/>
          <p:cNvSpPr/>
          <p:nvPr/>
        </p:nvSpPr>
        <p:spPr>
          <a:xfrm>
            <a:off x="6113950" y="2569600"/>
            <a:ext cx="1910700" cy="43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437X Hotspot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9" name="Google Shape;99;p17"/>
          <p:cNvCxnSpPr>
            <a:endCxn id="96" idx="1"/>
          </p:cNvCxnSpPr>
          <p:nvPr/>
        </p:nvCxnSpPr>
        <p:spPr>
          <a:xfrm>
            <a:off x="907650" y="1370150"/>
            <a:ext cx="2861400" cy="16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7"/>
          <p:cNvCxnSpPr/>
          <p:nvPr/>
        </p:nvCxnSpPr>
        <p:spPr>
          <a:xfrm>
            <a:off x="907750" y="1370250"/>
            <a:ext cx="0" cy="2943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7"/>
          <p:cNvCxnSpPr>
            <a:endCxn id="91" idx="2"/>
          </p:cNvCxnSpPr>
          <p:nvPr/>
        </p:nvCxnSpPr>
        <p:spPr>
          <a:xfrm rot="10800000" flipH="1">
            <a:off x="904050" y="4275275"/>
            <a:ext cx="1396200" cy="1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7"/>
          <p:cNvSpPr txBox="1"/>
          <p:nvPr/>
        </p:nvSpPr>
        <p:spPr>
          <a:xfrm rot="-5399030">
            <a:off x="-952947" y="2513090"/>
            <a:ext cx="3188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Credentials Are Harvested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WIFI Marauder Attack? 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5361600" cy="40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highlight>
                  <a:schemeClr val="lt1"/>
                </a:highlight>
              </a:rPr>
              <a:t>Combines deauthentication attacks with packet sniffing to force users to disconnect and then capture their WiFi information and user traffic.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</a:rPr>
              <a:t>Possible Attacks</a:t>
            </a:r>
            <a:endParaRPr sz="1400" u="sng">
              <a:solidFill>
                <a:schemeClr val="accen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  <a:highlight>
                  <a:schemeClr val="lt1"/>
                </a:highlight>
              </a:rPr>
              <a:t>Disrupt legitimate connections by sending deauthentication packets to the network.</a:t>
            </a:r>
            <a:endParaRPr sz="14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  <a:highlight>
                  <a:schemeClr val="lt1"/>
                </a:highlight>
              </a:rPr>
              <a:t>MiTM attack that allows the attacker to intercept vital network and user traffic. </a:t>
            </a:r>
            <a:endParaRPr sz="14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ighlight>
                  <a:schemeClr val="lt1"/>
                </a:highlight>
              </a:rPr>
              <a:t>Targets</a:t>
            </a:r>
            <a:endParaRPr sz="1400" u="sng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  <a:highlight>
                  <a:schemeClr val="lt1"/>
                </a:highlight>
              </a:rPr>
              <a:t>Public and Open WiFi networks </a:t>
            </a:r>
            <a:endParaRPr sz="14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Cafes, Airports</a:t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  <a:highlight>
                  <a:schemeClr val="lt1"/>
                </a:highlight>
              </a:rPr>
              <a:t>Insecure WiFi Networks </a:t>
            </a:r>
            <a:endParaRPr sz="14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Older Generation Routers</a:t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175" y="1161263"/>
            <a:ext cx="2575887" cy="34345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24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Example Scenario: Business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750" y="1034975"/>
            <a:ext cx="6056499" cy="392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 title="Evil Portal 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075" y="1017650"/>
            <a:ext cx="6769852" cy="40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Demonstration </a:t>
            </a:r>
            <a:endParaRPr dirty="0"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Detecting/Defending Against Evil Portal </a:t>
            </a:r>
            <a:endParaRPr dirty="0"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11700" y="1093850"/>
            <a:ext cx="5643000" cy="21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00" u="sng">
                <a:solidFill>
                  <a:schemeClr val="accent1"/>
                </a:solidFill>
              </a:rPr>
              <a:t>Detection</a:t>
            </a:r>
            <a:endParaRPr sz="1400" u="sng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400" u="sng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</a:rPr>
              <a:t>Rogue Access point monitoring to detect foreign SSIDs or unusual networks.</a:t>
            </a:r>
            <a:endParaRPr sz="1400"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WireShark Monitoring</a:t>
            </a:r>
            <a:endParaRPr>
              <a:solidFill>
                <a:schemeClr val="accent1"/>
              </a:solidFill>
            </a:endParaRPr>
          </a:p>
          <a:p>
            <a:pPr marL="91440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EDR/IDR Detection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400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</a:rPr>
              <a:t>Authenticate for unknown IP addresses.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3712375" y="2366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225" y="2951875"/>
            <a:ext cx="2104950" cy="21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700" y="1210525"/>
            <a:ext cx="3000000" cy="141175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311700" y="2894150"/>
            <a:ext cx="5643000" cy="20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Countermeasures</a:t>
            </a:r>
            <a:endParaRPr u="sng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</a:pPr>
            <a:r>
              <a:rPr lang="en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Wireless Intrusion Detection Systems to detect and blacklist unknown or rogue access points.</a:t>
            </a:r>
            <a:endParaRPr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</a:pPr>
            <a:r>
              <a:rPr lang="en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Avoid untrusted and public networks. </a:t>
            </a:r>
            <a:endParaRPr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Code Pro"/>
              <a:buChar char="●"/>
            </a:pPr>
            <a:r>
              <a:rPr lang="en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 Multi-Factor Authentication for extra- step of security if credentials are stolen.</a:t>
            </a:r>
            <a:endParaRPr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842</Words>
  <Application>Microsoft Office PowerPoint</Application>
  <PresentationFormat>On-screen Show (16:9)</PresentationFormat>
  <Paragraphs>140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Amatic SC</vt:lpstr>
      <vt:lpstr>Source Code Pro</vt:lpstr>
      <vt:lpstr>Beach Day</vt:lpstr>
      <vt:lpstr>Flipping Off The World </vt:lpstr>
      <vt:lpstr>Outline</vt:lpstr>
      <vt:lpstr>Project Scope </vt:lpstr>
      <vt:lpstr>What Is The Evil Portal Attack? </vt:lpstr>
      <vt:lpstr>Example Scenario: Starbucks </vt:lpstr>
      <vt:lpstr>What Is The WIFI Marauder Attack? </vt:lpstr>
      <vt:lpstr>Example Scenario: Business </vt:lpstr>
      <vt:lpstr>Live Demonstration </vt:lpstr>
      <vt:lpstr>Detecting/Defending Against Evil Portal </vt:lpstr>
      <vt:lpstr>Detecting/Defending Against Wifi Marauder  </vt:lpstr>
      <vt:lpstr>Lessons From Attacker &amp; Defender Perspective [Both] </vt:lpstr>
      <vt:lpstr>Q &amp; A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Grant Pierce</cp:lastModifiedBy>
  <cp:revision>2</cp:revision>
  <dcterms:modified xsi:type="dcterms:W3CDTF">2025-06-16T02:11:16Z</dcterms:modified>
</cp:coreProperties>
</file>